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69" r:id="rId4"/>
    <p:sldId id="265" r:id="rId5"/>
    <p:sldId id="264" r:id="rId6"/>
    <p:sldId id="257" r:id="rId7"/>
    <p:sldId id="260" r:id="rId8"/>
    <p:sldId id="266" r:id="rId9"/>
    <p:sldId id="267" r:id="rId10"/>
    <p:sldId id="271" r:id="rId11"/>
    <p:sldId id="256" r:id="rId12"/>
    <p:sldId id="263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1243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74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9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2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1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91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01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98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10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52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63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B295B-8519-4253-90F8-1ACDEBC77D37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A8BA6-C89A-449A-AD9F-6F037759D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984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876800"/>
            <a:ext cx="7772400" cy="990600"/>
          </a:xfrm>
        </p:spPr>
        <p:txBody>
          <a:bodyPr anchor="t">
            <a:normAutofit/>
          </a:bodyPr>
          <a:lstStyle/>
          <a:p>
            <a:r>
              <a:rPr lang="en-US" sz="2700" dirty="0" smtClean="0">
                <a:solidFill>
                  <a:srgbClr val="FFC000"/>
                </a:solidFill>
              </a:rPr>
              <a:t/>
            </a:r>
            <a:br>
              <a:rPr lang="en-US" sz="2700" dirty="0" smtClean="0">
                <a:solidFill>
                  <a:srgbClr val="FFC000"/>
                </a:solidFill>
              </a:rPr>
            </a:br>
            <a:r>
              <a:rPr lang="en-US" sz="2800" b="1" dirty="0" smtClean="0">
                <a:solidFill>
                  <a:srgbClr val="FFC000"/>
                </a:solidFill>
              </a:rPr>
              <a:t>Gary Grief, Executive Director, Texas Lottery</a:t>
            </a:r>
            <a:endParaRPr lang="en-US" sz="2800" b="1" dirty="0">
              <a:solidFill>
                <a:srgbClr val="FFC000"/>
              </a:solidFill>
            </a:endParaRPr>
          </a:p>
        </p:txBody>
      </p:sp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2133600"/>
            <a:ext cx="762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C000"/>
                </a:solidFill>
                <a:ea typeface="+mj-ea"/>
                <a:cs typeface="+mj-cs"/>
              </a:rPr>
              <a:t>WHAT NOW?</a:t>
            </a:r>
          </a:p>
          <a:p>
            <a:pPr algn="ctr"/>
            <a:r>
              <a:rPr lang="en-US" sz="5400" b="1" dirty="0" smtClean="0">
                <a:solidFill>
                  <a:srgbClr val="FFC000"/>
                </a:solidFill>
                <a:ea typeface="+mj-ea"/>
                <a:cs typeface="+mj-cs"/>
              </a:rPr>
              <a:t>The $1.5 Billion Question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77740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306" y="1905000"/>
            <a:ext cx="8534400" cy="968514"/>
          </a:xfrm>
        </p:spPr>
        <p:txBody>
          <a:bodyPr anchor="t">
            <a:normAutofit fontScale="90000"/>
          </a:bodyPr>
          <a:lstStyle/>
          <a:p>
            <a:r>
              <a:rPr lang="en-US" sz="2200" b="1" dirty="0" smtClean="0">
                <a:solidFill>
                  <a:srgbClr val="FFC000"/>
                </a:solidFill>
              </a:rPr>
              <a:t> </a:t>
            </a:r>
            <a:r>
              <a:rPr lang="en-US" b="1" dirty="0" smtClean="0">
                <a:solidFill>
                  <a:srgbClr val="FFC000"/>
                </a:solidFill>
              </a:rPr>
              <a:t>KEY FINDINGS FROM LEGER SURVEY</a:t>
            </a:r>
            <a:br>
              <a:rPr lang="en-US" b="1" dirty="0" smtClean="0">
                <a:solidFill>
                  <a:srgbClr val="FFC000"/>
                </a:solidFill>
              </a:rPr>
            </a:br>
            <a:r>
              <a:rPr lang="en-US" sz="1400" b="1" dirty="0" smtClean="0">
                <a:solidFill>
                  <a:srgbClr val="FFC000"/>
                </a:solidFill>
              </a:rPr>
              <a:t>FEBRUARY 11-18, 2016</a:t>
            </a:r>
            <a:endParaRPr lang="en-US" b="1" u="sng" dirty="0" smtClean="0">
              <a:solidFill>
                <a:srgbClr val="FFC000"/>
              </a:solidFill>
            </a:endParaRPr>
          </a:p>
        </p:txBody>
      </p:sp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33400" y="2895600"/>
            <a:ext cx="7772400" cy="35814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500" b="1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896892"/>
            <a:ext cx="8305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b="1" dirty="0">
                <a:solidFill>
                  <a:srgbClr val="FFC000"/>
                </a:solidFill>
              </a:rPr>
              <a:t>88% AWARENESS OF </a:t>
            </a:r>
            <a:r>
              <a:rPr lang="en-US" sz="2800" b="1" dirty="0" smtClean="0">
                <a:solidFill>
                  <a:srgbClr val="FFC000"/>
                </a:solidFill>
              </a:rPr>
              <a:t>JACKPOT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b="1" dirty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>
                <a:solidFill>
                  <a:srgbClr val="FFC000"/>
                </a:solidFill>
              </a:rPr>
              <a:t>$500 MILLION JACKPOT WAS THE “SPOT</a:t>
            </a:r>
            <a:r>
              <a:rPr lang="en-US" sz="2800" b="1" dirty="0" smtClean="0">
                <a:solidFill>
                  <a:srgbClr val="FFC000"/>
                </a:solidFill>
              </a:rPr>
              <a:t>”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b="1" dirty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C000"/>
                </a:solidFill>
              </a:rPr>
              <a:t>TEN MILLION NEW POWERBALL PLAYERS</a:t>
            </a:r>
            <a:endParaRPr lang="en-US" sz="2800" b="1" dirty="0">
              <a:solidFill>
                <a:srgbClr val="FFC000"/>
              </a:solidFill>
            </a:endParaRPr>
          </a:p>
          <a:p>
            <a:endParaRPr lang="en-US" sz="2800" b="1" dirty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C000"/>
                </a:solidFill>
              </a:rPr>
              <a:t>HALF OF ALL AMERICANS BOUGHT A TICKET</a:t>
            </a:r>
          </a:p>
        </p:txBody>
      </p:sp>
    </p:spTree>
    <p:extLst>
      <p:ext uri="{BB962C8B-B14F-4D97-AF65-F5344CB8AC3E}">
        <p14:creationId xmlns:p14="http://schemas.microsoft.com/office/powerpoint/2010/main" val="139372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114800"/>
            <a:ext cx="7772400" cy="2514600"/>
          </a:xfrm>
        </p:spPr>
        <p:txBody>
          <a:bodyPr anchor="t">
            <a:normAutofit/>
          </a:bodyPr>
          <a:lstStyle/>
          <a:p>
            <a:r>
              <a:rPr lang="en-US" sz="2700" dirty="0" smtClean="0">
                <a:solidFill>
                  <a:srgbClr val="FFC000"/>
                </a:solidFill>
              </a:rPr>
              <a:t/>
            </a:r>
            <a:br>
              <a:rPr lang="en-US" sz="2700" dirty="0" smtClean="0">
                <a:solidFill>
                  <a:srgbClr val="FFC000"/>
                </a:solidFill>
              </a:rPr>
            </a:br>
            <a:endParaRPr lang="en-US" sz="2800" b="1" dirty="0">
              <a:solidFill>
                <a:srgbClr val="FFC000"/>
              </a:solidFill>
            </a:endParaRPr>
          </a:p>
        </p:txBody>
      </p:sp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741335" y="1905000"/>
            <a:ext cx="762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C000"/>
                </a:solidFill>
                <a:ea typeface="+mj-ea"/>
                <a:cs typeface="+mj-cs"/>
              </a:rPr>
              <a:t>WHAT NOW?</a:t>
            </a:r>
          </a:p>
          <a:p>
            <a:pPr algn="ctr"/>
            <a:r>
              <a:rPr lang="en-US" sz="5400" b="1" dirty="0" smtClean="0">
                <a:solidFill>
                  <a:srgbClr val="FFC000"/>
                </a:solidFill>
                <a:ea typeface="+mj-ea"/>
                <a:cs typeface="+mj-cs"/>
              </a:rPr>
              <a:t>The $1.5 Billion Question</a:t>
            </a:r>
            <a:endParaRPr lang="en-US" sz="5400" b="1" dirty="0"/>
          </a:p>
        </p:txBody>
      </p:sp>
      <p:sp>
        <p:nvSpPr>
          <p:cNvPr id="4" name="Rectangle 3"/>
          <p:cNvSpPr/>
          <p:nvPr/>
        </p:nvSpPr>
        <p:spPr>
          <a:xfrm>
            <a:off x="381000" y="3733800"/>
            <a:ext cx="84582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FFC000"/>
                </a:solidFill>
              </a:rPr>
              <a:t>LEVERAGE </a:t>
            </a:r>
            <a:r>
              <a:rPr lang="en-US" sz="2000" b="1" dirty="0" smtClean="0">
                <a:solidFill>
                  <a:srgbClr val="FFC000"/>
                </a:solidFill>
              </a:rPr>
              <a:t>INROADS </a:t>
            </a:r>
            <a:r>
              <a:rPr lang="en-US" sz="2000" b="1" dirty="0" smtClean="0">
                <a:solidFill>
                  <a:srgbClr val="FFC000"/>
                </a:solidFill>
              </a:rPr>
              <a:t>MADE WITH MILLENIALS AND SOCIAL MEDIA</a:t>
            </a:r>
            <a:endParaRPr lang="en-US" sz="2000" b="1" dirty="0">
              <a:solidFill>
                <a:srgbClr val="FFC000"/>
              </a:solidFill>
            </a:endParaRPr>
          </a:p>
          <a:p>
            <a:endParaRPr lang="en-US" sz="2000" b="1" dirty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FFC000"/>
                </a:solidFill>
              </a:rPr>
              <a:t>OVERCOME FUTURE JACKPOT FATIGUE</a:t>
            </a:r>
            <a:endParaRPr lang="en-US" sz="2000" b="1" dirty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000" b="1" dirty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FFC000"/>
                </a:solidFill>
              </a:rPr>
              <a:t>MANAGE EXPECTATIONS WITH POLICYMAKERS</a:t>
            </a:r>
            <a:endParaRPr lang="en-US" sz="2000" b="1" dirty="0">
              <a:solidFill>
                <a:srgbClr val="FFC000"/>
              </a:solidFill>
            </a:endParaRPr>
          </a:p>
          <a:p>
            <a:endParaRPr lang="en-US" sz="2000" b="1" dirty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FFC000"/>
                </a:solidFill>
              </a:rPr>
              <a:t>LEVERAGE THE REVENUE RECORDS IN EVERY </a:t>
            </a:r>
            <a:r>
              <a:rPr lang="en-US" sz="2000" b="1" dirty="0" smtClean="0">
                <a:solidFill>
                  <a:srgbClr val="FFC000"/>
                </a:solidFill>
              </a:rPr>
              <a:t>STATE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000" b="1" dirty="0" smtClean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000" b="1" dirty="0">
                <a:solidFill>
                  <a:srgbClr val="FFC000"/>
                </a:solidFill>
              </a:rPr>
              <a:t>MAINTAIN FOCUS ON RETAILER EXPANSION AND PRODUCT INNOVATION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97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3279775"/>
          </a:xfrm>
        </p:spPr>
        <p:txBody>
          <a:bodyPr anchor="t">
            <a:normAutofit/>
          </a:bodyPr>
          <a:lstStyle/>
          <a:p>
            <a:r>
              <a:rPr lang="en-US" sz="2700" dirty="0" smtClean="0">
                <a:solidFill>
                  <a:srgbClr val="FFC000"/>
                </a:solidFill>
              </a:rPr>
              <a:t/>
            </a:r>
            <a:br>
              <a:rPr lang="en-US" sz="2700" dirty="0" smtClean="0">
                <a:solidFill>
                  <a:srgbClr val="FFC000"/>
                </a:solidFill>
              </a:rPr>
            </a:br>
            <a:r>
              <a:rPr lang="en-US" sz="2200" b="1" dirty="0" smtClean="0">
                <a:solidFill>
                  <a:srgbClr val="FFC000"/>
                </a:solidFill>
              </a:rPr>
              <a:t> </a:t>
            </a:r>
            <a:r>
              <a:rPr lang="en-US" sz="4000" b="1" dirty="0" smtClean="0">
                <a:solidFill>
                  <a:srgbClr val="FFC000"/>
                </a:solidFill>
              </a:rPr>
              <a:t>THANK YOU!</a:t>
            </a:r>
            <a:endParaRPr lang="en-US" sz="4000" b="1" u="sng" dirty="0" smtClean="0">
              <a:solidFill>
                <a:srgbClr val="FFC000"/>
              </a:solidFill>
            </a:endParaRPr>
          </a:p>
        </p:txBody>
      </p:sp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9097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  <p:pic>
        <p:nvPicPr>
          <p:cNvPr id="7" name="Picture 2" descr="H:\JPEGS\PB 999 outdoor boar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2072898"/>
            <a:ext cx="7239000" cy="4392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97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876800"/>
            <a:ext cx="7772400" cy="990600"/>
          </a:xfrm>
        </p:spPr>
        <p:txBody>
          <a:bodyPr anchor="t">
            <a:normAutofit/>
          </a:bodyPr>
          <a:lstStyle/>
          <a:p>
            <a:r>
              <a:rPr lang="en-US" sz="2700" dirty="0" smtClean="0">
                <a:solidFill>
                  <a:srgbClr val="FFC000"/>
                </a:solidFill>
              </a:rPr>
              <a:t/>
            </a:r>
            <a:br>
              <a:rPr lang="en-US" sz="2700" dirty="0" smtClean="0">
                <a:solidFill>
                  <a:srgbClr val="FFC000"/>
                </a:solidFill>
              </a:rPr>
            </a:br>
            <a:r>
              <a:rPr lang="en-US" sz="2800" b="1" dirty="0" smtClean="0">
                <a:solidFill>
                  <a:srgbClr val="FFC000"/>
                </a:solidFill>
              </a:rPr>
              <a:t>Gary Grief, Executive Director, Texas Lottery</a:t>
            </a:r>
            <a:endParaRPr lang="en-US" sz="2800" b="1" dirty="0">
              <a:solidFill>
                <a:srgbClr val="FFC000"/>
              </a:solidFill>
            </a:endParaRPr>
          </a:p>
        </p:txBody>
      </p:sp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2133600"/>
            <a:ext cx="762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C000"/>
                </a:solidFill>
                <a:ea typeface="+mj-ea"/>
                <a:cs typeface="+mj-cs"/>
              </a:rPr>
              <a:t>WHAT NOW?</a:t>
            </a:r>
          </a:p>
          <a:p>
            <a:pPr algn="ctr"/>
            <a:r>
              <a:rPr lang="en-US" sz="5400" b="1" dirty="0" smtClean="0">
                <a:solidFill>
                  <a:srgbClr val="FFC000"/>
                </a:solidFill>
                <a:ea typeface="+mj-ea"/>
                <a:cs typeface="+mj-cs"/>
              </a:rPr>
              <a:t>The $1.5 Billion Question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30282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136" y="1981200"/>
            <a:ext cx="8534400" cy="663714"/>
          </a:xfrm>
        </p:spPr>
        <p:txBody>
          <a:bodyPr anchor="t">
            <a:normAutofit fontScale="90000"/>
          </a:bodyPr>
          <a:lstStyle/>
          <a:p>
            <a:r>
              <a:rPr lang="en-US" sz="2200" b="1" dirty="0" smtClean="0">
                <a:solidFill>
                  <a:srgbClr val="FFC000"/>
                </a:solidFill>
              </a:rPr>
              <a:t> </a:t>
            </a:r>
            <a:r>
              <a:rPr lang="en-US" sz="3600" b="1" dirty="0" smtClean="0">
                <a:solidFill>
                  <a:srgbClr val="FFC000"/>
                </a:solidFill>
              </a:rPr>
              <a:t>POWERBALL JACKPOT FATIGUE = SALES DECLINE</a:t>
            </a:r>
            <a:endParaRPr lang="en-US" sz="3600" b="1" u="sng" dirty="0" smtClean="0">
              <a:solidFill>
                <a:srgbClr val="FFC000"/>
              </a:solidFill>
            </a:endParaRPr>
          </a:p>
        </p:txBody>
      </p:sp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743200"/>
            <a:ext cx="8305800" cy="38862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700" dirty="0">
                <a:solidFill>
                  <a:srgbClr val="FFC000"/>
                </a:solidFill>
              </a:rPr>
              <a:t>	 </a:t>
            </a:r>
            <a:r>
              <a:rPr lang="en-US" sz="2700" dirty="0" smtClean="0">
                <a:solidFill>
                  <a:srgbClr val="FFC000"/>
                </a:solidFill>
              </a:rPr>
              <a:t>             </a:t>
            </a:r>
            <a:r>
              <a:rPr lang="en-US" sz="2500" b="1" dirty="0" smtClean="0">
                <a:solidFill>
                  <a:srgbClr val="FFC000"/>
                </a:solidFill>
              </a:rPr>
              <a:t>AVG JP	</a:t>
            </a:r>
            <a:r>
              <a:rPr lang="en-US" sz="2500" b="1" dirty="0">
                <a:solidFill>
                  <a:srgbClr val="FFC000"/>
                </a:solidFill>
              </a:rPr>
              <a:t> </a:t>
            </a:r>
            <a:r>
              <a:rPr lang="en-US" sz="2500" b="1" dirty="0" smtClean="0">
                <a:solidFill>
                  <a:srgbClr val="FFC000"/>
                </a:solidFill>
              </a:rPr>
              <a:t>      NATIONWIDE SALES</a:t>
            </a:r>
          </a:p>
          <a:p>
            <a:pPr algn="l"/>
            <a:r>
              <a:rPr lang="en-US" sz="2500" b="1" dirty="0" smtClean="0">
                <a:solidFill>
                  <a:srgbClr val="FFC000"/>
                </a:solidFill>
              </a:rPr>
              <a:t>		__________________________________</a:t>
            </a:r>
            <a:endParaRPr lang="en-US" sz="2500" b="1" dirty="0">
              <a:solidFill>
                <a:srgbClr val="FFC000"/>
              </a:solidFill>
            </a:endParaRPr>
          </a:p>
          <a:p>
            <a:pPr algn="l"/>
            <a:r>
              <a:rPr lang="en-US" sz="2500" b="1" dirty="0" smtClean="0">
                <a:solidFill>
                  <a:srgbClr val="FFC000"/>
                </a:solidFill>
              </a:rPr>
              <a:t>2012		    $85 M		$3.96 BILLION</a:t>
            </a:r>
          </a:p>
          <a:p>
            <a:pPr algn="l"/>
            <a:endParaRPr lang="en-US" sz="2500" b="1" dirty="0">
              <a:solidFill>
                <a:srgbClr val="FFC000"/>
              </a:solidFill>
            </a:endParaRPr>
          </a:p>
          <a:p>
            <a:pPr algn="l"/>
            <a:r>
              <a:rPr lang="en-US" sz="2500" b="1" dirty="0" smtClean="0">
                <a:solidFill>
                  <a:srgbClr val="FFC000"/>
                </a:solidFill>
              </a:rPr>
              <a:t>2013		  $120 M		$5.95 BILLION</a:t>
            </a:r>
          </a:p>
          <a:p>
            <a:pPr algn="l"/>
            <a:endParaRPr lang="en-US" sz="2500" b="1" dirty="0" smtClean="0">
              <a:solidFill>
                <a:srgbClr val="FFC000"/>
              </a:solidFill>
            </a:endParaRPr>
          </a:p>
          <a:p>
            <a:pPr algn="l"/>
            <a:r>
              <a:rPr lang="en-US" sz="2500" b="1" dirty="0" smtClean="0">
                <a:solidFill>
                  <a:srgbClr val="FFC000"/>
                </a:solidFill>
              </a:rPr>
              <a:t>2014		  $117 M		$4.82 BILLION</a:t>
            </a:r>
          </a:p>
          <a:p>
            <a:pPr algn="l"/>
            <a:endParaRPr lang="en-US" sz="2500" b="1" dirty="0">
              <a:solidFill>
                <a:srgbClr val="FFC000"/>
              </a:solidFill>
            </a:endParaRPr>
          </a:p>
          <a:p>
            <a:pPr algn="l"/>
            <a:r>
              <a:rPr lang="en-US" sz="2500" b="1" dirty="0" smtClean="0">
                <a:solidFill>
                  <a:srgbClr val="FFC000"/>
                </a:solidFill>
              </a:rPr>
              <a:t>2015		  $105 M		$3.99 BILLION</a:t>
            </a:r>
            <a:br>
              <a:rPr lang="en-US" sz="2500" b="1" dirty="0" smtClean="0">
                <a:solidFill>
                  <a:srgbClr val="FFC000"/>
                </a:solidFill>
              </a:rPr>
            </a:br>
            <a:endParaRPr lang="en-US" sz="25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59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306" y="1905000"/>
            <a:ext cx="8534400" cy="968514"/>
          </a:xfrm>
        </p:spPr>
        <p:txBody>
          <a:bodyPr anchor="t">
            <a:normAutofit/>
          </a:bodyPr>
          <a:lstStyle/>
          <a:p>
            <a:r>
              <a:rPr lang="en-US" sz="2200" b="1" dirty="0" smtClean="0">
                <a:solidFill>
                  <a:srgbClr val="FFC000"/>
                </a:solidFill>
              </a:rPr>
              <a:t> </a:t>
            </a:r>
            <a:r>
              <a:rPr lang="en-US" b="1" dirty="0" smtClean="0">
                <a:solidFill>
                  <a:srgbClr val="FFC000"/>
                </a:solidFill>
              </a:rPr>
              <a:t>OVERDUE FOR CHANGE</a:t>
            </a:r>
            <a:endParaRPr lang="en-US" b="1" u="sng" dirty="0" smtClean="0">
              <a:solidFill>
                <a:srgbClr val="FFC000"/>
              </a:solidFill>
            </a:endParaRPr>
          </a:p>
        </p:txBody>
      </p:sp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39306" y="3505200"/>
            <a:ext cx="7772400" cy="2514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700" dirty="0">
                <a:solidFill>
                  <a:srgbClr val="FFC000"/>
                </a:solidFill>
              </a:rPr>
              <a:t>	 </a:t>
            </a:r>
            <a:r>
              <a:rPr lang="en-US" sz="2700" dirty="0" smtClean="0">
                <a:solidFill>
                  <a:srgbClr val="FFC000"/>
                </a:solidFill>
              </a:rPr>
              <a:t>           </a:t>
            </a:r>
            <a:r>
              <a:rPr lang="en-US" sz="2500" b="1" dirty="0" smtClean="0">
                <a:solidFill>
                  <a:srgbClr val="FFC000"/>
                </a:solidFill>
              </a:rPr>
              <a:t>POPULATION		JACKPOT ODDS</a:t>
            </a:r>
          </a:p>
          <a:p>
            <a:pPr algn="l"/>
            <a:r>
              <a:rPr lang="en-US" sz="2500" b="1" dirty="0" smtClean="0">
                <a:solidFill>
                  <a:srgbClr val="FFC000"/>
                </a:solidFill>
              </a:rPr>
              <a:t>		__________________________________</a:t>
            </a:r>
            <a:endParaRPr lang="en-US" sz="2500" b="1" dirty="0">
              <a:solidFill>
                <a:srgbClr val="FFC000"/>
              </a:solidFill>
            </a:endParaRPr>
          </a:p>
          <a:p>
            <a:pPr algn="l"/>
            <a:endParaRPr lang="en-US" sz="2500" b="1" dirty="0" smtClean="0">
              <a:solidFill>
                <a:srgbClr val="FFC000"/>
              </a:solidFill>
            </a:endParaRPr>
          </a:p>
          <a:p>
            <a:pPr algn="l"/>
            <a:r>
              <a:rPr lang="en-US" sz="2500" b="1" dirty="0" smtClean="0">
                <a:solidFill>
                  <a:srgbClr val="FFC000"/>
                </a:solidFill>
              </a:rPr>
              <a:t>2009		129,000,000		1 IN 195 MILLION</a:t>
            </a:r>
          </a:p>
          <a:p>
            <a:pPr algn="l"/>
            <a:endParaRPr lang="en-US" sz="2500" b="1" dirty="0">
              <a:solidFill>
                <a:srgbClr val="FFC000"/>
              </a:solidFill>
            </a:endParaRPr>
          </a:p>
          <a:p>
            <a:pPr algn="l"/>
            <a:r>
              <a:rPr lang="en-US" sz="2500" b="1" dirty="0" smtClean="0">
                <a:solidFill>
                  <a:srgbClr val="FFC000"/>
                </a:solidFill>
              </a:rPr>
              <a:t>2015		307,000,000		1 IN 175 MILLION</a:t>
            </a:r>
            <a:br>
              <a:rPr lang="en-US" sz="2500" b="1" dirty="0" smtClean="0">
                <a:solidFill>
                  <a:srgbClr val="FFC000"/>
                </a:solidFill>
              </a:rPr>
            </a:br>
            <a:endParaRPr lang="en-US" sz="25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93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10153" y="1981200"/>
            <a:ext cx="80772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+mj-lt"/>
              </a:rPr>
              <a:t>POWERBALL GAME CHANGES</a:t>
            </a:r>
          </a:p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+mj-lt"/>
              </a:rPr>
              <a:t>OCTOBER 2015</a:t>
            </a:r>
          </a:p>
          <a:p>
            <a:pPr algn="ctr"/>
            <a:endParaRPr lang="en-US" sz="1600" b="1" dirty="0" smtClean="0">
              <a:solidFill>
                <a:srgbClr val="FFC000"/>
              </a:solidFill>
              <a:latin typeface="+mj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FFC000"/>
                </a:solidFill>
                <a:latin typeface="+mj-lt"/>
              </a:rPr>
              <a:t>MATRIX CHANGE</a:t>
            </a:r>
          </a:p>
          <a:p>
            <a:endParaRPr lang="en-US" sz="2200" b="1" dirty="0" smtClean="0">
              <a:solidFill>
                <a:srgbClr val="FFC000"/>
              </a:solidFill>
              <a:latin typeface="+mj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FFC000"/>
                </a:solidFill>
                <a:latin typeface="+mj-lt"/>
              </a:rPr>
              <a:t>JACKPOT ODDS INCREASED FROM 1:175M TO 1:292M</a:t>
            </a:r>
          </a:p>
          <a:p>
            <a:endParaRPr lang="en-US" sz="2200" b="1" dirty="0" smtClean="0">
              <a:solidFill>
                <a:srgbClr val="FFC000"/>
              </a:solidFill>
              <a:latin typeface="+mj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FFC000"/>
                </a:solidFill>
                <a:latin typeface="+mj-lt"/>
              </a:rPr>
              <a:t>OVERALL ODDS DECREASED FROM 1:31.8 TO 1:24.9</a:t>
            </a:r>
          </a:p>
          <a:p>
            <a:endParaRPr lang="en-US" sz="2200" b="1" dirty="0" smtClean="0">
              <a:solidFill>
                <a:srgbClr val="FFC000"/>
              </a:solidFill>
              <a:latin typeface="+mj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FFC000"/>
                </a:solidFill>
                <a:latin typeface="+mj-lt"/>
              </a:rPr>
              <a:t>INCREASED 3</a:t>
            </a:r>
            <a:r>
              <a:rPr lang="en-US" sz="2200" b="1" baseline="30000" dirty="0" smtClean="0">
                <a:solidFill>
                  <a:srgbClr val="FFC000"/>
                </a:solidFill>
                <a:latin typeface="+mj-lt"/>
              </a:rPr>
              <a:t>RD</a:t>
            </a:r>
            <a:r>
              <a:rPr lang="en-US" sz="2200" b="1" dirty="0" smtClean="0">
                <a:solidFill>
                  <a:srgbClr val="FFC000"/>
                </a:solidFill>
                <a:latin typeface="+mj-lt"/>
              </a:rPr>
              <a:t> PRIZE FROM $10K TO $50K</a:t>
            </a:r>
          </a:p>
          <a:p>
            <a:endParaRPr lang="en-US" sz="2200" b="1" dirty="0" smtClean="0">
              <a:solidFill>
                <a:srgbClr val="FFC000"/>
              </a:solidFill>
              <a:latin typeface="+mj-lt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FFC000"/>
                </a:solidFill>
                <a:latin typeface="+mj-lt"/>
              </a:rPr>
              <a:t>CHANCE FOR PLAYERS TO MULTIPLY MOST PRIZES BY UP TO 10 TIMES WHEN THE JACKPOT IS $150 MILLION OR LESS</a:t>
            </a:r>
          </a:p>
          <a:p>
            <a:pPr algn="ctr"/>
            <a:endParaRPr lang="en-US" sz="2400" dirty="0" smtClean="0">
              <a:solidFill>
                <a:schemeClr val="tx2"/>
              </a:solidFill>
              <a:latin typeface="Franklin Gothic Demi" pitchFamily="34" charset="0"/>
            </a:endParaRPr>
          </a:p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97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27" y="3092192"/>
            <a:ext cx="2895600" cy="202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981199"/>
            <a:ext cx="2895600" cy="222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387754"/>
            <a:ext cx="32004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307383" y="1982269"/>
            <a:ext cx="14607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 algn="ctr">
              <a:buNone/>
            </a:pPr>
            <a:r>
              <a:rPr lang="en-US" sz="2000" b="1" dirty="0" smtClean="0">
                <a:solidFill>
                  <a:srgbClr val="FFC000"/>
                </a:solidFill>
                <a:latin typeface="+mj-lt"/>
                <a:cs typeface="Times New Roman" panose="02020603050405020304" pitchFamily="18" charset="0"/>
              </a:rPr>
              <a:t>FRANCE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20498" y="2492027"/>
            <a:ext cx="14607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 algn="ctr">
              <a:buNone/>
            </a:pPr>
            <a:r>
              <a:rPr lang="en-US" sz="2000" b="1" dirty="0" smtClean="0">
                <a:solidFill>
                  <a:srgbClr val="FFC000"/>
                </a:solidFill>
                <a:latin typeface="+mj-lt"/>
                <a:cs typeface="Times New Roman" panose="02020603050405020304" pitchFamily="18" charset="0"/>
              </a:rPr>
              <a:t>CHINA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03390" y="5791200"/>
            <a:ext cx="146071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 algn="ctr">
              <a:buNone/>
            </a:pPr>
            <a:r>
              <a:rPr lang="en-US" sz="2000" b="1" dirty="0" smtClean="0">
                <a:solidFill>
                  <a:srgbClr val="FFC000"/>
                </a:solidFill>
                <a:latin typeface="+mj-lt"/>
                <a:cs typeface="Times New Roman" panose="02020603050405020304" pitchFamily="18" charset="0"/>
              </a:rPr>
              <a:t>AUSTRALIA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53580" y="4572000"/>
            <a:ext cx="14607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 algn="ctr">
              <a:buNone/>
            </a:pPr>
            <a:r>
              <a:rPr lang="en-US" sz="2000" b="1" dirty="0" smtClean="0">
                <a:solidFill>
                  <a:srgbClr val="FFC000"/>
                </a:solidFill>
                <a:latin typeface="+mj-lt"/>
                <a:cs typeface="Times New Roman" panose="02020603050405020304" pitchFamily="18" charset="0"/>
              </a:rPr>
              <a:t>KOREA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68098" y="5811053"/>
            <a:ext cx="14607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 algn="ctr">
              <a:buNone/>
            </a:pPr>
            <a:r>
              <a:rPr lang="en-US" sz="2000" b="1" dirty="0" smtClean="0">
                <a:solidFill>
                  <a:srgbClr val="FFC000"/>
                </a:solidFill>
                <a:latin typeface="+mj-lt"/>
                <a:cs typeface="Times New Roman" panose="02020603050405020304" pitchFamily="18" charset="0"/>
              </a:rPr>
              <a:t>JAPAN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4800" y="5334000"/>
            <a:ext cx="146071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 algn="ctr">
              <a:buNone/>
            </a:pPr>
            <a:r>
              <a:rPr lang="en-US" sz="2000" b="1" dirty="0" smtClean="0">
                <a:solidFill>
                  <a:srgbClr val="FFC000"/>
                </a:solidFill>
                <a:latin typeface="+mj-lt"/>
                <a:cs typeface="Times New Roman" panose="02020603050405020304" pitchFamily="18" charset="0"/>
              </a:rPr>
              <a:t>CANADA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025685" y="3295265"/>
            <a:ext cx="146071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 algn="ctr">
              <a:buNone/>
            </a:pPr>
            <a:r>
              <a:rPr lang="en-US" sz="2000" b="1" dirty="0" smtClean="0">
                <a:solidFill>
                  <a:srgbClr val="FFC000"/>
                </a:solidFill>
                <a:latin typeface="+mj-lt"/>
                <a:cs typeface="Times New Roman" panose="02020603050405020304" pitchFamily="18" charset="0"/>
              </a:rPr>
              <a:t>COLUMBIA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505200" y="2091917"/>
            <a:ext cx="14607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 algn="ctr">
              <a:buNone/>
            </a:pPr>
            <a:r>
              <a:rPr lang="en-US" sz="2000" b="1" dirty="0" smtClean="0">
                <a:solidFill>
                  <a:srgbClr val="FFC000"/>
                </a:solidFill>
                <a:latin typeface="+mj-lt"/>
                <a:cs typeface="Times New Roman" panose="02020603050405020304" pitchFamily="18" charset="0"/>
              </a:rPr>
              <a:t>ITALY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9097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352800"/>
            <a:ext cx="8534400" cy="968514"/>
          </a:xfrm>
        </p:spPr>
        <p:txBody>
          <a:bodyPr anchor="t">
            <a:normAutofit/>
          </a:bodyPr>
          <a:lstStyle/>
          <a:p>
            <a:r>
              <a:rPr lang="en-US" sz="2200" b="1" dirty="0" smtClean="0">
                <a:solidFill>
                  <a:srgbClr val="FFC000"/>
                </a:solidFill>
              </a:rPr>
              <a:t> </a:t>
            </a:r>
            <a:r>
              <a:rPr lang="en-US" b="1" dirty="0" smtClean="0">
                <a:solidFill>
                  <a:srgbClr val="FFC000"/>
                </a:solidFill>
              </a:rPr>
              <a:t>VIDEO</a:t>
            </a:r>
            <a:endParaRPr lang="en-US" b="1" u="sng" dirty="0" smtClean="0">
              <a:solidFill>
                <a:srgbClr val="FFC000"/>
              </a:solidFill>
            </a:endParaRPr>
          </a:p>
        </p:txBody>
      </p:sp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1701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tatic.tumblr.com/ayzhmet/7HLm2naem/nyc_skyline_from_jersey_by_sp1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306" y="1905000"/>
            <a:ext cx="8534400" cy="968514"/>
          </a:xfrm>
        </p:spPr>
        <p:txBody>
          <a:bodyPr anchor="t">
            <a:normAutofit/>
          </a:bodyPr>
          <a:lstStyle/>
          <a:p>
            <a:r>
              <a:rPr lang="en-US" sz="2200" b="1" dirty="0" smtClean="0">
                <a:solidFill>
                  <a:srgbClr val="FFC000"/>
                </a:solidFill>
              </a:rPr>
              <a:t> </a:t>
            </a:r>
            <a:r>
              <a:rPr lang="en-US" b="1" dirty="0" smtClean="0">
                <a:solidFill>
                  <a:srgbClr val="FFC000"/>
                </a:solidFill>
              </a:rPr>
              <a:t>IMPACT OF RECORD JACKPOT</a:t>
            </a:r>
            <a:endParaRPr lang="en-US" b="1" u="sng" dirty="0" smtClean="0">
              <a:solidFill>
                <a:srgbClr val="FFC000"/>
              </a:solidFill>
            </a:endParaRPr>
          </a:p>
        </p:txBody>
      </p:sp>
      <p:pic>
        <p:nvPicPr>
          <p:cNvPr id="3" name="Picture 2" descr="Public Gaming Research Instit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1352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10668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SMART-TECH 2016</a:t>
            </a:r>
          </a:p>
          <a:p>
            <a:pPr algn="ctr"/>
            <a:r>
              <a:rPr lang="en-US" sz="2000" dirty="0" smtClean="0"/>
              <a:t>NEW YORK CITY</a:t>
            </a:r>
            <a:endParaRPr lang="en-US" sz="20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33400" y="2895600"/>
            <a:ext cx="7772400" cy="35814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500" b="1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896892"/>
            <a:ext cx="8305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FFC000"/>
                </a:solidFill>
              </a:rPr>
              <a:t>SALES AND REVENUE</a:t>
            </a:r>
            <a:endParaRPr lang="en-US" sz="2200" b="1" dirty="0">
              <a:solidFill>
                <a:srgbClr val="FFC000"/>
              </a:solidFill>
            </a:endParaRPr>
          </a:p>
          <a:p>
            <a:endParaRPr lang="en-US" sz="2200" b="1" dirty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FFC000"/>
                </a:solidFill>
              </a:rPr>
              <a:t>RETAILER ECONOMICS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200" b="1" dirty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FFC000"/>
                </a:solidFill>
              </a:rPr>
              <a:t>MILLENIAL PENETRATION</a:t>
            </a:r>
            <a:endParaRPr lang="en-US" sz="2200" b="1" dirty="0">
              <a:solidFill>
                <a:srgbClr val="FFC000"/>
              </a:solidFill>
            </a:endParaRPr>
          </a:p>
          <a:p>
            <a:endParaRPr lang="en-US" sz="2200" b="1" dirty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FFC000"/>
                </a:solidFill>
              </a:rPr>
              <a:t>SOCIAL MEDIA EXPANSION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200" b="1" dirty="0">
              <a:solidFill>
                <a:srgbClr val="FFC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FFC000"/>
                </a:solidFill>
              </a:rPr>
              <a:t>LOTTERY AND VENDOR CORE COMPETENCIES</a:t>
            </a:r>
            <a:endParaRPr lang="en-US" sz="2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84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3289</TotalTime>
  <Words>239</Words>
  <Application>Microsoft Office PowerPoint</Application>
  <PresentationFormat>On-screen Show (4:3)</PresentationFormat>
  <Paragraphs>99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Gary Grief, Executive Director, Texas Lottery</vt:lpstr>
      <vt:lpstr>PowerPoint Presentation</vt:lpstr>
      <vt:lpstr> Gary Grief, Executive Director, Texas Lottery</vt:lpstr>
      <vt:lpstr> POWERBALL JACKPOT FATIGUE = SALES DECLINE</vt:lpstr>
      <vt:lpstr> OVERDUE FOR CHANGE</vt:lpstr>
      <vt:lpstr>PowerPoint Presentation</vt:lpstr>
      <vt:lpstr>PowerPoint Presentation</vt:lpstr>
      <vt:lpstr> VIDEO</vt:lpstr>
      <vt:lpstr> IMPACT OF RECORD JACKPOT</vt:lpstr>
      <vt:lpstr> KEY FINDINGS FROM LEGER SURVEY FEBRUARY 11-18, 2016</vt:lpstr>
      <vt:lpstr> </vt:lpstr>
      <vt:lpstr>  THANK YOU!</vt:lpstr>
    </vt:vector>
  </TitlesOfParts>
  <Company>TLC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LOTTERY MANAGEMENT STRUCTURES Panel: Carole Hedinger, Executive Director, New Jersey Lottery Jodi Winnette, Consultant, Oliver Wyman Karl Browning, former Executive Director, Hoosier Lottery Moderator:  Gary Grief, Executive Director, Texas Lottery</dc:title>
  <dc:creator>TLC</dc:creator>
  <cp:lastModifiedBy>tlcadmin</cp:lastModifiedBy>
  <cp:revision>40</cp:revision>
  <cp:lastPrinted>2016-03-04T13:51:55Z</cp:lastPrinted>
  <dcterms:created xsi:type="dcterms:W3CDTF">2013-08-28T19:59:51Z</dcterms:created>
  <dcterms:modified xsi:type="dcterms:W3CDTF">2016-03-22T15:41:05Z</dcterms:modified>
</cp:coreProperties>
</file>